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5" r:id="rId1"/>
  </p:sldMasterIdLst>
  <p:sldIdLst>
    <p:sldId id="256" r:id="rId2"/>
    <p:sldId id="257" r:id="rId3"/>
    <p:sldId id="269" r:id="rId4"/>
    <p:sldId id="262" r:id="rId5"/>
    <p:sldId id="261" r:id="rId6"/>
    <p:sldId id="260" r:id="rId7"/>
    <p:sldId id="271" r:id="rId8"/>
    <p:sldId id="263" r:id="rId9"/>
    <p:sldId id="264" r:id="rId10"/>
    <p:sldId id="265" r:id="rId11"/>
    <p:sldId id="272" r:id="rId12"/>
    <p:sldId id="281" r:id="rId13"/>
    <p:sldId id="280" r:id="rId14"/>
    <p:sldId id="279" r:id="rId15"/>
    <p:sldId id="299" r:id="rId16"/>
    <p:sldId id="273" r:id="rId17"/>
    <p:sldId id="267" r:id="rId18"/>
    <p:sldId id="283" r:id="rId19"/>
    <p:sldId id="277" r:id="rId20"/>
    <p:sldId id="282" r:id="rId21"/>
    <p:sldId id="278" r:id="rId22"/>
    <p:sldId id="289" r:id="rId23"/>
    <p:sldId id="291" r:id="rId24"/>
    <p:sldId id="290" r:id="rId25"/>
    <p:sldId id="295" r:id="rId26"/>
    <p:sldId id="284" r:id="rId27"/>
    <p:sldId id="296" r:id="rId28"/>
    <p:sldId id="286" r:id="rId29"/>
    <p:sldId id="287" r:id="rId30"/>
    <p:sldId id="288" r:id="rId31"/>
    <p:sldId id="274" r:id="rId32"/>
    <p:sldId id="293" r:id="rId33"/>
    <p:sldId id="292" r:id="rId34"/>
    <p:sldId id="294" r:id="rId35"/>
    <p:sldId id="275" r:id="rId36"/>
    <p:sldId id="301" r:id="rId37"/>
    <p:sldId id="297" r:id="rId38"/>
    <p:sldId id="300" r:id="rId39"/>
    <p:sldId id="298" r:id="rId40"/>
    <p:sldId id="268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94"/>
    <p:restoredTop sz="96327"/>
  </p:normalViewPr>
  <p:slideViewPr>
    <p:cSldViewPr snapToGrid="0" snapToObjects="1">
      <p:cViewPr>
        <p:scale>
          <a:sx n="95" d="100"/>
          <a:sy n="95" d="100"/>
        </p:scale>
        <p:origin x="1408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F0327-3ADA-4E4B-91B9-9AA7A6884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Avenir Book" panose="02000503020000020003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751B05-E099-DC4D-91C6-B85240D502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Avenir Book" panose="02000503020000020003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019AB-AD52-E845-AFBA-CC22ABADA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809AC6-1250-8C45-903D-1248C323B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C6470-ED63-6241-AA4C-A143541C2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795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6B2CC-BA9F-3048-B5F4-B066277B0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66AC34-4884-DA48-888C-85D5A4E9DD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61DEE-92A9-194B-9503-85DC3FB24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B7C5B-713F-1440-89F0-68FC03144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820CB-579D-AF4D-8612-6B6A5236F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221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FCB466-7CE3-5F4A-AD5E-CEF8CCB63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01FB94-CA64-5C46-AD38-D4FFC8B1AB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85BF3-A222-114D-B085-FBD6D354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22C6B-3F5E-A64A-8F81-613DD7637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2DE1D-CD62-4A4B-BEE0-F409D8257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23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258A4-46A2-B24B-B1BB-B6EDD596C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26CBA-7A32-1042-91D3-E12FC33FE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16A60-C194-EC4D-BC94-22B6831E6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18A84-784B-524B-894E-28B7F25CF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395EFF-D48C-6E4E-AD50-52003C529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50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22FF6-E0C6-FB40-8208-E0C4A6EF5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0DAE2-DEE9-BB46-BDFC-C12BE9735B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A44F1-D66A-5743-A926-B88D0E0C2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7180E-F02B-DC46-9798-430E5C7C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14D62-BA2F-3947-8EC4-7385A902F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97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C68F1-2774-1E4E-91D5-D2C6D246A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0A16A-B661-794F-A6F3-754761E5C0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BDA60-62E0-E54D-B903-3D28E9A032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4337-753C-7340-B6C5-4D26B0B6C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39A55E-99ED-2846-A0D6-9B43DA1EC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2D5D4-5DF1-B34C-8942-8B64B9047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464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4700D-8248-8241-8973-EB97F903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8F92C-33A2-2E40-892E-A1C2916961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1C7034-4DF7-514C-8DAF-FD3321E16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B10A8-4AAD-C64A-B95A-55252F426E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7CC9D5-6135-6342-ADFB-99898933F1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EC26B8-4DD4-D740-AE4D-CBE901E15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47BC85-B9B7-A049-A6DE-10FA54C7E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447F55-1BE9-F847-9900-8F304BA57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0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A6F09-328B-714F-AAE9-55267FEC4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2F21AB-30EA-5A41-A151-4A7B78FB6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669227-7707-464B-A05D-F9FFD9C2D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00108B-1172-0F4E-9FAA-FBAFC22C1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82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80E090-8B6A-CA46-A475-A7EF65932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32F2F0-398D-FB46-AEE9-33A6B4ED4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03DB13-8DA6-3E4F-ADAB-C5C10D035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748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273B8-7AC3-8E44-A3D4-01F80AAA8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C6725-0F95-A24D-AE5E-62A79B91E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437707-4DD7-7240-A97D-83EE6A46AE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525368-963D-E94F-A2BB-F009C420C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12/13/21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A6E0D-CD10-284F-9353-2BEE31A9F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3C7CD0-1291-3040-ACF7-8286BE54D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81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30563-314E-FE4B-96B0-40EE3F44F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14118D-BB9B-024A-94A1-59D5C80C8A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210BA5-DCEA-024A-AECF-26494B377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4D961D-B364-ED4D-98EC-D95E02E5B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7289D-C028-F748-83F6-B75CFFA50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81BC0C-1211-D546-A21F-8443DFDE1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15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41F2DF-4756-A642-8CF9-76314A9D1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0C1B2-A87B-AB4A-BCC0-DA1F17960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F4AF3-DF6D-6041-A146-0469DADD84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142E0-3EAF-C240-86B9-2E846085AF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5A86E-410E-4140-8AAD-3EFCE67774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02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Book" panose="02000503020000020003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992EECC0-9F9F-4DB6-BCBC-DE40E8C1D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-1" y="0"/>
            <a:ext cx="1055846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B6365-4A11-4846-8378-1CFC5AFF2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343400" cy="1208141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STCV-Synth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33115D-1369-3E47-9B37-5D6D1E8F9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5304279"/>
            <a:ext cx="4343400" cy="862715"/>
          </a:xfrm>
        </p:spPr>
        <p:txBody>
          <a:bodyPr anchor="ctr" anchorCtr="1">
            <a:normAutofit/>
          </a:bodyPr>
          <a:lstStyle/>
          <a:p>
            <a:r>
              <a:rPr lang="en-US" sz="2000" dirty="0">
                <a:latin typeface="Avenir Book" panose="02000503020000020003" pitchFamily="2" charset="0"/>
              </a:rPr>
              <a:t>David Cardona</a:t>
            </a:r>
          </a:p>
          <a:p>
            <a:r>
              <a:rPr lang="en-US" sz="2000" dirty="0">
                <a:latin typeface="Avenir Book" panose="02000503020000020003" pitchFamily="2" charset="0"/>
              </a:rPr>
              <a:t>Robert Fischer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650A45C-18D5-A14C-9614-9B34B48588F6}"/>
              </a:ext>
            </a:extLst>
          </p:cNvPr>
          <p:cNvSpPr txBox="1"/>
          <p:nvPr/>
        </p:nvSpPr>
        <p:spPr>
          <a:xfrm>
            <a:off x="7848601" y="2304856"/>
            <a:ext cx="4343399" cy="1190069"/>
          </a:xfrm>
          <a:prstGeom prst="rect">
            <a:avLst/>
          </a:prstGeom>
          <a:noFill/>
        </p:spPr>
        <p:txBody>
          <a:bodyPr wrap="square" tIns="182880" bIns="182880" rtlCol="0" anchor="ctr" anchorCtr="1">
            <a:spAutoFit/>
          </a:bodyPr>
          <a:lstStyle/>
          <a:p>
            <a:pPr algn="ctr">
              <a:spcAft>
                <a:spcPts val="200"/>
              </a:spcAft>
            </a:pPr>
            <a:r>
              <a:rPr lang="en-US" dirty="0">
                <a:latin typeface="Avenir Book" panose="02000503020000020003" pitchFamily="2" charset="0"/>
              </a:rPr>
              <a:t>DGMD-E14 – Final Project</a:t>
            </a:r>
          </a:p>
          <a:p>
            <a:pPr algn="ctr">
              <a:spcAft>
                <a:spcPts val="200"/>
              </a:spcAft>
            </a:pPr>
            <a:r>
              <a:rPr lang="en-US" sz="1600" dirty="0">
                <a:latin typeface="Avenir Book" panose="02000503020000020003" pitchFamily="2" charset="0"/>
              </a:rPr>
              <a:t>Harvard Extension School</a:t>
            </a:r>
          </a:p>
          <a:p>
            <a:pPr algn="ctr">
              <a:spcAft>
                <a:spcPts val="200"/>
              </a:spcAft>
            </a:pPr>
            <a:r>
              <a:rPr lang="en-US" sz="1600" dirty="0">
                <a:latin typeface="Avenir Book" panose="02000503020000020003" pitchFamily="2" charset="0"/>
              </a:rPr>
              <a:t>Fall 2021</a:t>
            </a:r>
          </a:p>
        </p:txBody>
      </p:sp>
    </p:spTree>
    <p:extLst>
      <p:ext uri="{BB962C8B-B14F-4D97-AF65-F5344CB8AC3E}">
        <p14:creationId xmlns:p14="http://schemas.microsoft.com/office/powerpoint/2010/main" val="1380271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Architecture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429000"/>
            <a:ext cx="9143999" cy="2143125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STMicroelectronics </a:t>
            </a:r>
            <a:r>
              <a:rPr lang="en-US" dirty="0" err="1"/>
              <a:t>SensorTile</a:t>
            </a:r>
            <a:r>
              <a:rPr lang="en-US" dirty="0"/>
              <a:t>*</a:t>
            </a:r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Camera</a:t>
            </a:r>
          </a:p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Computer –or– NVIDIA Jetson Nano**</a:t>
            </a:r>
          </a:p>
        </p:txBody>
      </p:sp>
      <p:sp>
        <p:nvSpPr>
          <p:cNvPr id="5" name="Subtitle 6">
            <a:extLst>
              <a:ext uri="{FF2B5EF4-FFF2-40B4-BE49-F238E27FC236}">
                <a16:creationId xmlns:a16="http://schemas.microsoft.com/office/drawing/2014/main" id="{A8960267-5C44-1142-A875-F55F77F3E0D3}"/>
              </a:ext>
            </a:extLst>
          </p:cNvPr>
          <p:cNvSpPr txBox="1">
            <a:spLocks/>
          </p:cNvSpPr>
          <p:nvPr/>
        </p:nvSpPr>
        <p:spPr>
          <a:xfrm>
            <a:off x="1523997" y="6107112"/>
            <a:ext cx="9143999" cy="671513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400" dirty="0"/>
              <a:t>* Soldered to Cradle Board</a:t>
            </a:r>
          </a:p>
          <a:p>
            <a:pPr algn="l">
              <a:lnSpc>
                <a:spcPct val="100000"/>
              </a:lnSpc>
            </a:pPr>
            <a:r>
              <a:rPr lang="en-US" sz="1400" dirty="0"/>
              <a:t>** </a:t>
            </a:r>
            <a:r>
              <a:rPr lang="en-US" sz="1400" dirty="0" err="1"/>
              <a:t>WiFi</a:t>
            </a:r>
            <a:r>
              <a:rPr lang="en-US" sz="1400" dirty="0"/>
              <a:t> + BLE card, display, and speakers required</a:t>
            </a: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5427B2B0-810C-DC46-8FDD-13B9750D2889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Materials</a:t>
            </a:r>
          </a:p>
        </p:txBody>
      </p:sp>
    </p:spTree>
    <p:extLst>
      <p:ext uri="{BB962C8B-B14F-4D97-AF65-F5344CB8AC3E}">
        <p14:creationId xmlns:p14="http://schemas.microsoft.com/office/powerpoint/2010/main" val="1986117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992EECC0-9F9F-4DB6-BCBC-DE40E8C1D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-1" y="0"/>
            <a:ext cx="1055846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B6365-4A11-4846-8378-1CFC5AFF2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343400" cy="2133599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Engine</a:t>
            </a:r>
          </a:p>
        </p:txBody>
      </p:sp>
    </p:spTree>
    <p:extLst>
      <p:ext uri="{BB962C8B-B14F-4D97-AF65-F5344CB8AC3E}">
        <p14:creationId xmlns:p14="http://schemas.microsoft.com/office/powerpoint/2010/main" val="605122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Engine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498280"/>
            <a:ext cx="9143999" cy="3359720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Audio DSP engine</a:t>
            </a:r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Modular synthesizer component approach</a:t>
            </a:r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Renders uncompressed audio files</a:t>
            </a: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FE5353CD-9B38-9640-9214-0585A7257C1D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Overview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675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Engine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271839"/>
            <a:ext cx="4572001" cy="3163886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Oscillator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4th-Order Low-Pass Filter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ADSR Envelope Generator</a:t>
            </a: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3331D6DC-E688-BF4B-BB34-1B60C953C7A9}"/>
              </a:ext>
            </a:extLst>
          </p:cNvPr>
          <p:cNvSpPr txBox="1">
            <a:spLocks/>
          </p:cNvSpPr>
          <p:nvPr/>
        </p:nvSpPr>
        <p:spPr>
          <a:xfrm>
            <a:off x="6838950" y="3271838"/>
            <a:ext cx="4572000" cy="316388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Mixer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Long-Delay Effect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Reverb Effect</a:t>
            </a:r>
          </a:p>
        </p:txBody>
      </p:sp>
      <p:sp>
        <p:nvSpPr>
          <p:cNvPr id="9" name="Subtitle 6">
            <a:extLst>
              <a:ext uri="{FF2B5EF4-FFF2-40B4-BE49-F238E27FC236}">
                <a16:creationId xmlns:a16="http://schemas.microsoft.com/office/drawing/2014/main" id="{37DA6464-461B-8142-823D-BC6E3D256138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509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Engine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5393" y="3481817"/>
            <a:ext cx="1633539" cy="771536"/>
          </a:xfrm>
          <a:noFill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Oscillator</a:t>
            </a: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3331D6DC-E688-BF4B-BB34-1B60C953C7A9}"/>
              </a:ext>
            </a:extLst>
          </p:cNvPr>
          <p:cNvSpPr txBox="1">
            <a:spLocks/>
          </p:cNvSpPr>
          <p:nvPr/>
        </p:nvSpPr>
        <p:spPr>
          <a:xfrm>
            <a:off x="6838950" y="3271838"/>
            <a:ext cx="4572000" cy="316388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6">
            <a:extLst>
              <a:ext uri="{FF2B5EF4-FFF2-40B4-BE49-F238E27FC236}">
                <a16:creationId xmlns:a16="http://schemas.microsoft.com/office/drawing/2014/main" id="{0F89010D-F991-8545-A02E-FDD16336F81B}"/>
              </a:ext>
            </a:extLst>
          </p:cNvPr>
          <p:cNvSpPr txBox="1">
            <a:spLocks/>
          </p:cNvSpPr>
          <p:nvPr/>
        </p:nvSpPr>
        <p:spPr>
          <a:xfrm>
            <a:off x="1524000" y="2213000"/>
            <a:ext cx="9143999" cy="77153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2400"/>
              </a:spcAft>
            </a:pPr>
            <a:r>
              <a:rPr lang="en-US" sz="4400" dirty="0"/>
              <a:t>Signal Flow</a:t>
            </a:r>
          </a:p>
        </p:txBody>
      </p:sp>
      <p:sp>
        <p:nvSpPr>
          <p:cNvPr id="9" name="Subtitle 6">
            <a:extLst>
              <a:ext uri="{FF2B5EF4-FFF2-40B4-BE49-F238E27FC236}">
                <a16:creationId xmlns:a16="http://schemas.microsoft.com/office/drawing/2014/main" id="{7EEA55D6-AA0F-6A4F-9E88-BE926C30B2C1}"/>
              </a:ext>
            </a:extLst>
          </p:cNvPr>
          <p:cNvSpPr txBox="1">
            <a:spLocks/>
          </p:cNvSpPr>
          <p:nvPr/>
        </p:nvSpPr>
        <p:spPr>
          <a:xfrm>
            <a:off x="3870719" y="5389169"/>
            <a:ext cx="1633539" cy="771536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Delay</a:t>
            </a:r>
          </a:p>
        </p:txBody>
      </p:sp>
      <p:sp>
        <p:nvSpPr>
          <p:cNvPr id="11" name="Subtitle 6">
            <a:extLst>
              <a:ext uri="{FF2B5EF4-FFF2-40B4-BE49-F238E27FC236}">
                <a16:creationId xmlns:a16="http://schemas.microsoft.com/office/drawing/2014/main" id="{C928BD6C-8FC6-4A40-B6AB-41687E9F092C}"/>
              </a:ext>
            </a:extLst>
          </p:cNvPr>
          <p:cNvSpPr txBox="1">
            <a:spLocks/>
          </p:cNvSpPr>
          <p:nvPr/>
        </p:nvSpPr>
        <p:spPr>
          <a:xfrm>
            <a:off x="1245392" y="5389169"/>
            <a:ext cx="1633539" cy="771536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ADSR</a:t>
            </a:r>
          </a:p>
        </p:txBody>
      </p:sp>
      <p:sp>
        <p:nvSpPr>
          <p:cNvPr id="12" name="Subtitle 6">
            <a:extLst>
              <a:ext uri="{FF2B5EF4-FFF2-40B4-BE49-F238E27FC236}">
                <a16:creationId xmlns:a16="http://schemas.microsoft.com/office/drawing/2014/main" id="{3F2FE343-3B1D-9E4F-BD16-419C3E4EDEB4}"/>
              </a:ext>
            </a:extLst>
          </p:cNvPr>
          <p:cNvSpPr txBox="1">
            <a:spLocks/>
          </p:cNvSpPr>
          <p:nvPr/>
        </p:nvSpPr>
        <p:spPr>
          <a:xfrm>
            <a:off x="3870719" y="3481807"/>
            <a:ext cx="1633539" cy="771536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Filter</a:t>
            </a:r>
          </a:p>
        </p:txBody>
      </p:sp>
      <p:sp>
        <p:nvSpPr>
          <p:cNvPr id="13" name="Subtitle 6">
            <a:extLst>
              <a:ext uri="{FF2B5EF4-FFF2-40B4-BE49-F238E27FC236}">
                <a16:creationId xmlns:a16="http://schemas.microsoft.com/office/drawing/2014/main" id="{E5C6A2BA-6B38-334C-A0E4-78636F7D632E}"/>
              </a:ext>
            </a:extLst>
          </p:cNvPr>
          <p:cNvSpPr txBox="1">
            <a:spLocks/>
          </p:cNvSpPr>
          <p:nvPr/>
        </p:nvSpPr>
        <p:spPr>
          <a:xfrm>
            <a:off x="6167437" y="4412907"/>
            <a:ext cx="1633539" cy="771536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Mixer</a:t>
            </a:r>
          </a:p>
        </p:txBody>
      </p:sp>
      <p:sp>
        <p:nvSpPr>
          <p:cNvPr id="14" name="Subtitle 6">
            <a:extLst>
              <a:ext uri="{FF2B5EF4-FFF2-40B4-BE49-F238E27FC236}">
                <a16:creationId xmlns:a16="http://schemas.microsoft.com/office/drawing/2014/main" id="{E931A155-B345-4A49-A9B8-C051996A9CB0}"/>
              </a:ext>
            </a:extLst>
          </p:cNvPr>
          <p:cNvSpPr txBox="1">
            <a:spLocks/>
          </p:cNvSpPr>
          <p:nvPr/>
        </p:nvSpPr>
        <p:spPr>
          <a:xfrm>
            <a:off x="8536780" y="4412907"/>
            <a:ext cx="1633539" cy="771536"/>
          </a:xfrm>
          <a:prstGeom prst="rect">
            <a:avLst/>
          </a:prstGeom>
          <a:noFill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Reverb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C11F74A-8DA4-FD48-BD54-5884D7C49AA0}"/>
              </a:ext>
            </a:extLst>
          </p:cNvPr>
          <p:cNvCxnSpPr>
            <a:cxnSpLocks/>
          </p:cNvCxnSpPr>
          <p:nvPr/>
        </p:nvCxnSpPr>
        <p:spPr>
          <a:xfrm flipV="1">
            <a:off x="2062161" y="4412907"/>
            <a:ext cx="0" cy="824092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Subtitle 6">
            <a:extLst>
              <a:ext uri="{FF2B5EF4-FFF2-40B4-BE49-F238E27FC236}">
                <a16:creationId xmlns:a16="http://schemas.microsoft.com/office/drawing/2014/main" id="{4FE04295-AA85-ED4C-84D8-35EAF5FBAEAC}"/>
              </a:ext>
            </a:extLst>
          </p:cNvPr>
          <p:cNvSpPr txBox="1">
            <a:spLocks/>
          </p:cNvSpPr>
          <p:nvPr/>
        </p:nvSpPr>
        <p:spPr>
          <a:xfrm>
            <a:off x="781050" y="4551818"/>
            <a:ext cx="1281111" cy="771536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  <a:spcAft>
                <a:spcPts val="2400"/>
              </a:spcAft>
            </a:pPr>
            <a:r>
              <a:rPr lang="en-US" sz="1200" dirty="0"/>
              <a:t>Mapped to Gain Multiplier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E9283FF-2266-1341-BE46-0FE32AED70A1}"/>
              </a:ext>
            </a:extLst>
          </p:cNvPr>
          <p:cNvCxnSpPr>
            <a:cxnSpLocks/>
          </p:cNvCxnSpPr>
          <p:nvPr/>
        </p:nvCxnSpPr>
        <p:spPr>
          <a:xfrm flipH="1">
            <a:off x="4687488" y="4412907"/>
            <a:ext cx="2380" cy="771536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4C59B4AB-5B9E-4E4B-AA5D-F040739F7D12}"/>
              </a:ext>
            </a:extLst>
          </p:cNvPr>
          <p:cNvCxnSpPr>
            <a:cxnSpLocks/>
          </p:cNvCxnSpPr>
          <p:nvPr/>
        </p:nvCxnSpPr>
        <p:spPr>
          <a:xfrm flipV="1">
            <a:off x="5634034" y="5323354"/>
            <a:ext cx="1347192" cy="451584"/>
          </a:xfrm>
          <a:prstGeom prst="bentConnector3">
            <a:avLst>
              <a:gd name="adj1" fmla="val 99845"/>
            </a:avLst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58616FE9-D7EE-864E-ACF5-835EA5BD65EB}"/>
              </a:ext>
            </a:extLst>
          </p:cNvPr>
          <p:cNvCxnSpPr>
            <a:cxnSpLocks/>
          </p:cNvCxnSpPr>
          <p:nvPr/>
        </p:nvCxnSpPr>
        <p:spPr>
          <a:xfrm>
            <a:off x="5634034" y="3866485"/>
            <a:ext cx="1347192" cy="386858"/>
          </a:xfrm>
          <a:prstGeom prst="bentConnector3">
            <a:avLst>
              <a:gd name="adj1" fmla="val 99845"/>
            </a:avLst>
          </a:prstGeom>
          <a:ln w="19050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62E70EE-7B86-4C4B-A34C-ACD98362103B}"/>
              </a:ext>
            </a:extLst>
          </p:cNvPr>
          <p:cNvCxnSpPr>
            <a:cxnSpLocks/>
          </p:cNvCxnSpPr>
          <p:nvPr/>
        </p:nvCxnSpPr>
        <p:spPr>
          <a:xfrm flipV="1">
            <a:off x="2997396" y="3866484"/>
            <a:ext cx="754858" cy="1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3961D63-AA4F-E54A-B92A-13B9BEA1CF4F}"/>
              </a:ext>
            </a:extLst>
          </p:cNvPr>
          <p:cNvCxnSpPr>
            <a:cxnSpLocks/>
          </p:cNvCxnSpPr>
          <p:nvPr/>
        </p:nvCxnSpPr>
        <p:spPr>
          <a:xfrm flipV="1">
            <a:off x="7884313" y="4798675"/>
            <a:ext cx="542931" cy="1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FFA6417-A598-AE4A-81AC-6D2113E24EE4}"/>
              </a:ext>
            </a:extLst>
          </p:cNvPr>
          <p:cNvCxnSpPr>
            <a:cxnSpLocks/>
          </p:cNvCxnSpPr>
          <p:nvPr/>
        </p:nvCxnSpPr>
        <p:spPr>
          <a:xfrm flipV="1">
            <a:off x="10285803" y="4605021"/>
            <a:ext cx="1165627" cy="1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6A266A6-C013-F041-94F9-A20F81A36B07}"/>
              </a:ext>
            </a:extLst>
          </p:cNvPr>
          <p:cNvCxnSpPr>
            <a:cxnSpLocks/>
          </p:cNvCxnSpPr>
          <p:nvPr/>
        </p:nvCxnSpPr>
        <p:spPr>
          <a:xfrm flipV="1">
            <a:off x="10279855" y="5019339"/>
            <a:ext cx="1165627" cy="1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Subtitle 6">
            <a:extLst>
              <a:ext uri="{FF2B5EF4-FFF2-40B4-BE49-F238E27FC236}">
                <a16:creationId xmlns:a16="http://schemas.microsoft.com/office/drawing/2014/main" id="{D66B0AAD-4DFB-2A41-9EE3-6CFD8ABA33BD}"/>
              </a:ext>
            </a:extLst>
          </p:cNvPr>
          <p:cNvSpPr txBox="1">
            <a:spLocks/>
          </p:cNvSpPr>
          <p:nvPr/>
        </p:nvSpPr>
        <p:spPr>
          <a:xfrm>
            <a:off x="10223892" y="4937586"/>
            <a:ext cx="1281111" cy="771536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2400"/>
              </a:spcAft>
            </a:pPr>
            <a:r>
              <a:rPr lang="en-US" sz="1200" dirty="0"/>
              <a:t>Stereo Output to DAC</a:t>
            </a:r>
          </a:p>
        </p:txBody>
      </p:sp>
    </p:spTree>
    <p:extLst>
      <p:ext uri="{BB962C8B-B14F-4D97-AF65-F5344CB8AC3E}">
        <p14:creationId xmlns:p14="http://schemas.microsoft.com/office/powerpoint/2010/main" val="5973277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Engine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Subtitle 6">
                <a:extLst>
                  <a:ext uri="{FF2B5EF4-FFF2-40B4-BE49-F238E27FC236}">
                    <a16:creationId xmlns:a16="http://schemas.microsoft.com/office/drawing/2014/main" id="{C5741F84-86DC-9A4D-A5DC-C30FBDE8D60E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1523999" y="3498280"/>
                <a:ext cx="9143999" cy="3359720"/>
              </a:xfrm>
            </p:spPr>
            <p:txBody>
              <a:bodyPr wrap="square" anchor="t" anchorCtr="0">
                <a:normAutofit/>
              </a:bodyPr>
              <a:lstStyle/>
              <a:p>
                <a:pPr marL="342900" indent="-342900" algn="l">
                  <a:lnSpc>
                    <a:spcPct val="100000"/>
                  </a:lnSpc>
                  <a:spcAft>
                    <a:spcPts val="1800"/>
                  </a:spcAft>
                  <a:buFont typeface="Arial" panose="020B0604020202020204" pitchFamily="34" charset="0"/>
                  <a:buChar char="•"/>
                </a:pPr>
                <a:r>
                  <a:rPr lang="en-US" dirty="0"/>
                  <a:t>Scales defined as numeric series</a:t>
                </a:r>
              </a:p>
              <a:p>
                <a:pPr marL="342900" indent="-342900" algn="l">
                  <a:lnSpc>
                    <a:spcPct val="100000"/>
                  </a:lnSpc>
                  <a:spcAft>
                    <a:spcPts val="1800"/>
                  </a:spcAft>
                  <a:buFont typeface="Arial" panose="020B0604020202020204" pitchFamily="34" charset="0"/>
                  <a:buChar char="•"/>
                </a:pPr>
                <a:r>
                  <a:rPr lang="en-US" dirty="0"/>
                  <a:t>BPM and subdivisions set as multipliers to control loop rate</a:t>
                </a:r>
              </a:p>
              <a:p>
                <a:pPr marL="342900" indent="-342900" algn="l">
                  <a:lnSpc>
                    <a:spcPct val="100000"/>
                  </a:lnSpc>
                  <a:spcAft>
                    <a:spcPts val="18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𝑏𝑎𝑠𝑒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_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𝐻𝑧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f>
                          <m:fPr>
                            <m:type m:val="skw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𝑠𝑐𝑎𝑙𝑒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_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𝑠𝑡𝑒𝑝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12</m:t>
                            </m:r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180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7" name="Subtitle 6">
                <a:extLst>
                  <a:ext uri="{FF2B5EF4-FFF2-40B4-BE49-F238E27FC236}">
                    <a16:creationId xmlns:a16="http://schemas.microsoft.com/office/drawing/2014/main" id="{C5741F84-86DC-9A4D-A5DC-C30FBDE8D6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523999" y="3498280"/>
                <a:ext cx="9143999" cy="3359720"/>
              </a:xfrm>
              <a:blipFill>
                <a:blip r:embed="rId3"/>
                <a:stretch>
                  <a:fillRect l="-971" t="-1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ubtitle 6">
            <a:extLst>
              <a:ext uri="{FF2B5EF4-FFF2-40B4-BE49-F238E27FC236}">
                <a16:creationId xmlns:a16="http://schemas.microsoft.com/office/drawing/2014/main" id="{FE5353CD-9B38-9640-9214-0585A7257C1D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Data-Driven Design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614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992EECC0-9F9F-4DB6-BCBC-DE40E8C1D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-1" y="0"/>
            <a:ext cx="1055846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B6365-4A11-4846-8378-1CFC5AFF2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343400" cy="2133599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Controllers</a:t>
            </a:r>
          </a:p>
        </p:txBody>
      </p:sp>
    </p:spTree>
    <p:extLst>
      <p:ext uri="{BB962C8B-B14F-4D97-AF65-F5344CB8AC3E}">
        <p14:creationId xmlns:p14="http://schemas.microsoft.com/office/powerpoint/2010/main" val="7123229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Controllers – </a:t>
            </a:r>
            <a:r>
              <a:rPr lang="en-US" dirty="0" err="1"/>
              <a:t>SensorTile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3999" cy="3071813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dirty="0"/>
              <a:t>Data transmission via BLE GATT</a:t>
            </a:r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dirty="0"/>
              <a:t>Motion and Quaternion characteristics*</a:t>
            </a:r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dirty="0"/>
              <a:t>10,000Hz** notification sample rate</a:t>
            </a:r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EA2A86B3-4F51-EE45-AC51-50C442FCB1C9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Overview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6">
            <a:extLst>
              <a:ext uri="{FF2B5EF4-FFF2-40B4-BE49-F238E27FC236}">
                <a16:creationId xmlns:a16="http://schemas.microsoft.com/office/drawing/2014/main" id="{5269E61B-BD0A-A34D-8C38-E57075E0BFF5}"/>
              </a:ext>
            </a:extLst>
          </p:cNvPr>
          <p:cNvSpPr txBox="1">
            <a:spLocks/>
          </p:cNvSpPr>
          <p:nvPr/>
        </p:nvSpPr>
        <p:spPr>
          <a:xfrm>
            <a:off x="1523997" y="6107112"/>
            <a:ext cx="9143999" cy="671513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400" dirty="0"/>
              <a:t>* Recorded </a:t>
            </a:r>
            <a:r>
              <a:rPr lang="en-US" sz="1400" dirty="0" err="1"/>
              <a:t>Datalogs</a:t>
            </a:r>
            <a:endParaRPr lang="en-US" sz="1400" dirty="0"/>
          </a:p>
          <a:p>
            <a:pPr algn="l">
              <a:lnSpc>
                <a:spcPct val="100000"/>
              </a:lnSpc>
            </a:pPr>
            <a:r>
              <a:rPr lang="en-US" sz="1400" dirty="0"/>
              <a:t>** 10ms</a:t>
            </a:r>
          </a:p>
        </p:txBody>
      </p:sp>
    </p:spTree>
    <p:extLst>
      <p:ext uri="{BB962C8B-B14F-4D97-AF65-F5344CB8AC3E}">
        <p14:creationId xmlns:p14="http://schemas.microsoft.com/office/powerpoint/2010/main" val="779918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Controllers – </a:t>
            </a:r>
            <a:r>
              <a:rPr lang="en-US" dirty="0" err="1"/>
              <a:t>SensorTile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3999" cy="3071813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dirty="0"/>
              <a:t>No Data Pre-Processing</a:t>
            </a:r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dirty="0"/>
              <a:t>Calculation of Spherical Coordinates based on Acceleration</a:t>
            </a:r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dirty="0"/>
              <a:t>Calculation of Euler Angles based on relative Quaternions*</a:t>
            </a: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EA2A86B3-4F51-EE45-AC51-50C442FCB1C9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Data Processing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6">
            <a:extLst>
              <a:ext uri="{FF2B5EF4-FFF2-40B4-BE49-F238E27FC236}">
                <a16:creationId xmlns:a16="http://schemas.microsoft.com/office/drawing/2014/main" id="{5269E61B-BD0A-A34D-8C38-E57075E0BFF5}"/>
              </a:ext>
            </a:extLst>
          </p:cNvPr>
          <p:cNvSpPr txBox="1">
            <a:spLocks/>
          </p:cNvSpPr>
          <p:nvPr/>
        </p:nvSpPr>
        <p:spPr>
          <a:xfrm>
            <a:off x="1523997" y="6107112"/>
            <a:ext cx="9143999" cy="671513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endParaRPr lang="en-US" sz="1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Subtitle 6">
                <a:extLst>
                  <a:ext uri="{FF2B5EF4-FFF2-40B4-BE49-F238E27FC236}">
                    <a16:creationId xmlns:a16="http://schemas.microsoft.com/office/drawing/2014/main" id="{58AC814C-A9B8-F04F-9F60-C37539DC61C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3997" y="6095710"/>
                <a:ext cx="9143999" cy="762290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en-US" sz="1400" dirty="0"/>
                  <a:t>* Quaternions were calculated from the initial relative quaternion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1,  </m:t>
                    </m:r>
                    <m:sSub>
                      <m:sSubPr>
                        <m:ctrlPr>
                          <a:rPr lang="en-US" sz="14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sz="1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=0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4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1400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1400" i="1" dirty="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1400" dirty="0"/>
                  <a:t>), computing changes in the real value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400" dirty="0"/>
                  <a:t>) by normalizing against the vector quaternion (i.e., imaginary components).</a:t>
                </a:r>
              </a:p>
            </p:txBody>
          </p:sp>
        </mc:Choice>
        <mc:Fallback>
          <p:sp>
            <p:nvSpPr>
              <p:cNvPr id="11" name="Subtitle 6">
                <a:extLst>
                  <a:ext uri="{FF2B5EF4-FFF2-40B4-BE49-F238E27FC236}">
                    <a16:creationId xmlns:a16="http://schemas.microsoft.com/office/drawing/2014/main" id="{58AC814C-A9B8-F04F-9F60-C37539DC61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3997" y="6095710"/>
                <a:ext cx="9143999" cy="762290"/>
              </a:xfrm>
              <a:prstGeom prst="rect">
                <a:avLst/>
              </a:prstGeom>
              <a:blipFill>
                <a:blip r:embed="rId3"/>
                <a:stretch>
                  <a:fillRect l="-277" t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8155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Controllers – </a:t>
            </a:r>
            <a:r>
              <a:rPr lang="en-US" dirty="0" err="1"/>
              <a:t>SensorTile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2334643"/>
            <a:ext cx="9143999" cy="1163637"/>
          </a:xfrm>
        </p:spPr>
        <p:txBody>
          <a:bodyPr wrap="square" anchor="t" anchorCtr="0">
            <a:normAutofit/>
          </a:bodyPr>
          <a:lstStyle/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Spherical Coordinates – Motion</a:t>
            </a:r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Subtitle 6">
                <a:extLst>
                  <a:ext uri="{FF2B5EF4-FFF2-40B4-BE49-F238E27FC236}">
                    <a16:creationId xmlns:a16="http://schemas.microsoft.com/office/drawing/2014/main" id="{941FB900-EB50-7F48-8744-7320AA4F56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3999" y="3497647"/>
                <a:ext cx="9143999" cy="3360343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mbria Math" panose="02040503050406030204" pitchFamily="18" charset="0"/>
                  </a:rPr>
                  <a:t>Radial Distance			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= </m:t>
                    </m:r>
                    <m:rad>
                      <m:radPr>
                        <m:degHide m:val="on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mbria Math" panose="02040503050406030204" pitchFamily="18" charset="0"/>
                  </a:rPr>
                  <a:t>Polar Angle			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arccos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𝑎𝑐𝑐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_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𝜌</m:t>
                            </m:r>
                          </m:den>
                        </m:f>
                      </m:e>
                    </m:d>
                  </m:oMath>
                </a14:m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mbria Math" panose="02040503050406030204" pitchFamily="18" charset="0"/>
                  </a:rPr>
                  <a:t>Azimuth Angle			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𝑎𝑟𝑐𝑡𝑎𝑛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𝑎𝑐𝑐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_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𝑎𝑐𝑐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_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den>
                        </m:f>
                      </m:e>
                    </m:d>
                  </m:oMath>
                </a14:m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8" name="Subtitle 6">
                <a:extLst>
                  <a:ext uri="{FF2B5EF4-FFF2-40B4-BE49-F238E27FC236}">
                    <a16:creationId xmlns:a16="http://schemas.microsoft.com/office/drawing/2014/main" id="{941FB900-EB50-7F48-8744-7320AA4F56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3999" y="3497647"/>
                <a:ext cx="9143999" cy="3360343"/>
              </a:xfrm>
              <a:prstGeom prst="rect">
                <a:avLst/>
              </a:prstGeom>
              <a:blipFill>
                <a:blip r:embed="rId3"/>
                <a:stretch>
                  <a:fillRect l="-9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5819174-CAEC-EE47-9BE7-5AFBA8C0D9FF}"/>
              </a:ext>
            </a:extLst>
          </p:cNvPr>
          <p:cNvCxnSpPr>
            <a:cxnSpLocks/>
          </p:cNvCxnSpPr>
          <p:nvPr/>
        </p:nvCxnSpPr>
        <p:spPr>
          <a:xfrm flipV="1">
            <a:off x="4111821" y="3838695"/>
            <a:ext cx="1874642" cy="1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5C02744-CD0C-9C40-B486-FDB9D67A0C2C}"/>
              </a:ext>
            </a:extLst>
          </p:cNvPr>
          <p:cNvCxnSpPr>
            <a:cxnSpLocks/>
          </p:cNvCxnSpPr>
          <p:nvPr/>
        </p:nvCxnSpPr>
        <p:spPr>
          <a:xfrm flipV="1">
            <a:off x="4111821" y="6045032"/>
            <a:ext cx="1874642" cy="1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41C951B-642F-A74B-AE52-D3611AFE039C}"/>
              </a:ext>
            </a:extLst>
          </p:cNvPr>
          <p:cNvCxnSpPr>
            <a:cxnSpLocks/>
          </p:cNvCxnSpPr>
          <p:nvPr/>
        </p:nvCxnSpPr>
        <p:spPr>
          <a:xfrm>
            <a:off x="3597310" y="4882660"/>
            <a:ext cx="2389153" cy="1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556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50888"/>
            <a:ext cx="9144000" cy="1163637"/>
          </a:xfrm>
        </p:spPr>
        <p:txBody>
          <a:bodyPr anchor="ctr"/>
          <a:lstStyle/>
          <a:p>
            <a:r>
              <a:rPr lang="en-US" dirty="0"/>
              <a:t>Agenda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036753"/>
            <a:ext cx="4572000" cy="3656707"/>
          </a:xfrm>
        </p:spPr>
        <p:txBody>
          <a:bodyPr wrap="square" anchor="ctr" anchorCtr="0">
            <a:normAutofit/>
          </a:bodyPr>
          <a:lstStyle/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Description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Demo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Architecture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Engine</a:t>
            </a:r>
          </a:p>
        </p:txBody>
      </p:sp>
      <p:sp>
        <p:nvSpPr>
          <p:cNvPr id="11" name="Subtitle 6">
            <a:extLst>
              <a:ext uri="{FF2B5EF4-FFF2-40B4-BE49-F238E27FC236}">
                <a16:creationId xmlns:a16="http://schemas.microsoft.com/office/drawing/2014/main" id="{1CEE1BA2-5A37-A44D-9742-166F3CB6D655}"/>
              </a:ext>
            </a:extLst>
          </p:cNvPr>
          <p:cNvSpPr txBox="1">
            <a:spLocks/>
          </p:cNvSpPr>
          <p:nvPr/>
        </p:nvSpPr>
        <p:spPr>
          <a:xfrm>
            <a:off x="6838950" y="2036752"/>
            <a:ext cx="4572000" cy="3656707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Controllers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Data Analysis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Resources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4155697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Controllers – </a:t>
            </a:r>
            <a:r>
              <a:rPr lang="en-US" dirty="0" err="1"/>
              <a:t>SensorTile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2334643"/>
            <a:ext cx="9143999" cy="1163637"/>
          </a:xfrm>
        </p:spPr>
        <p:txBody>
          <a:bodyPr wrap="square" anchor="t" anchorCtr="0">
            <a:normAutofit/>
          </a:bodyPr>
          <a:lstStyle/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Euler Angles – Quaternions</a:t>
            </a:r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Subtitle 6">
                <a:extLst>
                  <a:ext uri="{FF2B5EF4-FFF2-40B4-BE49-F238E27FC236}">
                    <a16:creationId xmlns:a16="http://schemas.microsoft.com/office/drawing/2014/main" id="{941FB900-EB50-7F48-8744-7320AA4F568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3999" y="3497647"/>
                <a:ext cx="9143999" cy="3360343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mbria Math" panose="02040503050406030204" pitchFamily="18" charset="0"/>
                  </a:rPr>
                  <a:t>Roll				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𝑎𝑟𝑐𝑡𝑎𝑛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2(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1−2(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mbria Math" panose="02040503050406030204" pitchFamily="18" charset="0"/>
                  </a:rPr>
                  <a:t>Pitch			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arcsin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⁡(2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</m:t>
                    </m:r>
                  </m:oMath>
                </a14:m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mbria Math" panose="02040503050406030204" pitchFamily="18" charset="0"/>
                  </a:rPr>
                  <a:t>Yaw				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𝑎𝑟𝑐𝑡𝑎𝑛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2(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1−2(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</m:t>
                                </m:r>
                              </m:sub>
                            </m:sSub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8" name="Subtitle 6">
                <a:extLst>
                  <a:ext uri="{FF2B5EF4-FFF2-40B4-BE49-F238E27FC236}">
                    <a16:creationId xmlns:a16="http://schemas.microsoft.com/office/drawing/2014/main" id="{941FB900-EB50-7F48-8744-7320AA4F56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3999" y="3497647"/>
                <a:ext cx="9143999" cy="3360343"/>
              </a:xfrm>
              <a:prstGeom prst="rect">
                <a:avLst/>
              </a:prstGeom>
              <a:blipFill>
                <a:blip r:embed="rId3"/>
                <a:stretch>
                  <a:fillRect l="-9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5819174-CAEC-EE47-9BE7-5AFBA8C0D9FF}"/>
              </a:ext>
            </a:extLst>
          </p:cNvPr>
          <p:cNvCxnSpPr>
            <a:cxnSpLocks/>
          </p:cNvCxnSpPr>
          <p:nvPr/>
        </p:nvCxnSpPr>
        <p:spPr>
          <a:xfrm>
            <a:off x="2646092" y="3838695"/>
            <a:ext cx="2477237" cy="0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D76FC51-1D37-2A45-8E62-5AECF6E141D1}"/>
              </a:ext>
            </a:extLst>
          </p:cNvPr>
          <p:cNvCxnSpPr>
            <a:cxnSpLocks/>
          </p:cNvCxnSpPr>
          <p:nvPr/>
        </p:nvCxnSpPr>
        <p:spPr>
          <a:xfrm>
            <a:off x="2646092" y="4905495"/>
            <a:ext cx="2477237" cy="0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BB82EFC-F3FB-F247-BF10-3849042B9A71}"/>
              </a:ext>
            </a:extLst>
          </p:cNvPr>
          <p:cNvCxnSpPr>
            <a:cxnSpLocks/>
          </p:cNvCxnSpPr>
          <p:nvPr/>
        </p:nvCxnSpPr>
        <p:spPr>
          <a:xfrm>
            <a:off x="2646092" y="5972295"/>
            <a:ext cx="2477237" cy="0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512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Controllers – </a:t>
            </a:r>
            <a:r>
              <a:rPr lang="en-US" dirty="0" err="1"/>
              <a:t>SensorTile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00301"/>
            <a:ext cx="9143999" cy="1163637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Subtitle 6">
                <a:extLst>
                  <a:ext uri="{FF2B5EF4-FFF2-40B4-BE49-F238E27FC236}">
                    <a16:creationId xmlns:a16="http://schemas.microsoft.com/office/drawing/2014/main" id="{7473D529-48AE-8A41-93C5-86EE08743F3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23999" y="3430575"/>
                <a:ext cx="9143999" cy="3427425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t" anchorCtr="0">
                <a:normAutofit/>
              </a:bodyPr>
              <a:lstStyle>
                <a:lvl1pPr marL="0" indent="0" algn="ctr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None/>
                  <a:defRPr sz="24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1pPr>
                <a:lvl2pPr marL="457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20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2pPr>
                <a:lvl3pPr marL="914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8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3pPr>
                <a:lvl4pPr marL="1371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4pPr>
                <a:lvl5pPr marL="18288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Avenir Book" panose="02000503020000020003" pitchFamily="2" charset="0"/>
                    <a:ea typeface="+mn-ea"/>
                    <a:cs typeface="+mn-cs"/>
                  </a:defRPr>
                </a:lvl5pPr>
                <a:lvl6pPr marL="22860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42900" indent="-342900" algn="l">
                  <a:lnSpc>
                    <a:spcPct val="100000"/>
                  </a:lnSpc>
                  <a:spcAft>
                    <a:spcPts val="30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–	ADSR Attack*, ADSR Amp. Multiplier, ADSR Duration*, 	Delay mixer channel volume</a:t>
                </a:r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 – LPF Cutoff Frequency</a:t>
                </a:r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𝜙</m:t>
                    </m:r>
                  </m:oMath>
                </a14:m>
                <a:r>
                  <a:rPr lang="en-US" dirty="0"/>
                  <a:t> – Reverb Dry/Wet Balance</a:t>
                </a:r>
              </a:p>
              <a:p>
                <a:pPr marL="342900" indent="-342900" algn="l">
                  <a:lnSpc>
                    <a:spcPct val="100000"/>
                  </a:lnSpc>
                  <a:spcAft>
                    <a:spcPts val="3600"/>
                  </a:spcAft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6" name="Subtitle 6">
                <a:extLst>
                  <a:ext uri="{FF2B5EF4-FFF2-40B4-BE49-F238E27FC236}">
                    <a16:creationId xmlns:a16="http://schemas.microsoft.com/office/drawing/2014/main" id="{7473D529-48AE-8A41-93C5-86EE08743F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3999" y="3430575"/>
                <a:ext cx="9143999" cy="3427425"/>
              </a:xfrm>
              <a:prstGeom prst="rect">
                <a:avLst/>
              </a:prstGeom>
              <a:blipFill>
                <a:blip r:embed="rId3"/>
                <a:stretch>
                  <a:fillRect l="-971" t="-14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Subtitle 6">
            <a:extLst>
              <a:ext uri="{FF2B5EF4-FFF2-40B4-BE49-F238E27FC236}">
                <a16:creationId xmlns:a16="http://schemas.microsoft.com/office/drawing/2014/main" id="{AF6290E8-3358-9A46-A5FA-55AF8CA6C020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Mapping of Spherical Coordinates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Subtitle 6">
            <a:extLst>
              <a:ext uri="{FF2B5EF4-FFF2-40B4-BE49-F238E27FC236}">
                <a16:creationId xmlns:a16="http://schemas.microsoft.com/office/drawing/2014/main" id="{D18F099C-3DD8-0149-9315-9F824D0112AE}"/>
              </a:ext>
            </a:extLst>
          </p:cNvPr>
          <p:cNvSpPr txBox="1">
            <a:spLocks/>
          </p:cNvSpPr>
          <p:nvPr/>
        </p:nvSpPr>
        <p:spPr>
          <a:xfrm>
            <a:off x="1523998" y="6373906"/>
            <a:ext cx="9143999" cy="404719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400" dirty="0"/>
              <a:t>* Inverse Proportion</a:t>
            </a:r>
          </a:p>
        </p:txBody>
      </p:sp>
    </p:spTree>
    <p:extLst>
      <p:ext uri="{BB962C8B-B14F-4D97-AF65-F5344CB8AC3E}">
        <p14:creationId xmlns:p14="http://schemas.microsoft.com/office/powerpoint/2010/main" val="1234909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>
            <a:normAutofit/>
          </a:bodyPr>
          <a:lstStyle/>
          <a:p>
            <a:r>
              <a:rPr lang="en-US" dirty="0"/>
              <a:t>Controllers – OpenCV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00301"/>
            <a:ext cx="9143999" cy="1163637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7473D529-48AE-8A41-93C5-86EE08743F3B}"/>
              </a:ext>
            </a:extLst>
          </p:cNvPr>
          <p:cNvSpPr txBox="1">
            <a:spLocks/>
          </p:cNvSpPr>
          <p:nvPr/>
        </p:nvSpPr>
        <p:spPr>
          <a:xfrm>
            <a:off x="1523999" y="3430575"/>
            <a:ext cx="9143999" cy="342742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Custom GUI</a:t>
            </a:r>
          </a:p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Hand recognition</a:t>
            </a:r>
          </a:p>
        </p:txBody>
      </p:sp>
      <p:sp>
        <p:nvSpPr>
          <p:cNvPr id="11" name="Subtitle 6">
            <a:extLst>
              <a:ext uri="{FF2B5EF4-FFF2-40B4-BE49-F238E27FC236}">
                <a16:creationId xmlns:a16="http://schemas.microsoft.com/office/drawing/2014/main" id="{AF6290E8-3358-9A46-A5FA-55AF8CA6C020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51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>
            <a:normAutofit/>
          </a:bodyPr>
          <a:lstStyle/>
          <a:p>
            <a:r>
              <a:rPr lang="en-US" dirty="0"/>
              <a:t>Controllers – OpenCV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00301"/>
            <a:ext cx="9143999" cy="1163637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7473D529-48AE-8A41-93C5-86EE08743F3B}"/>
              </a:ext>
            </a:extLst>
          </p:cNvPr>
          <p:cNvSpPr txBox="1">
            <a:spLocks/>
          </p:cNvSpPr>
          <p:nvPr/>
        </p:nvSpPr>
        <p:spPr>
          <a:xfrm>
            <a:off x="1523999" y="3430575"/>
            <a:ext cx="9143999" cy="342742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Subtitle 6">
            <a:extLst>
              <a:ext uri="{FF2B5EF4-FFF2-40B4-BE49-F238E27FC236}">
                <a16:creationId xmlns:a16="http://schemas.microsoft.com/office/drawing/2014/main" id="{AF6290E8-3358-9A46-A5FA-55AF8CA6C020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GUI Elements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6">
            <a:extLst>
              <a:ext uri="{FF2B5EF4-FFF2-40B4-BE49-F238E27FC236}">
                <a16:creationId xmlns:a16="http://schemas.microsoft.com/office/drawing/2014/main" id="{64731C66-CE40-9840-85E2-39D30E2ED247}"/>
              </a:ext>
            </a:extLst>
          </p:cNvPr>
          <p:cNvSpPr txBox="1">
            <a:spLocks/>
          </p:cNvSpPr>
          <p:nvPr/>
        </p:nvSpPr>
        <p:spPr>
          <a:xfrm>
            <a:off x="1523996" y="3432366"/>
            <a:ext cx="9143999" cy="342742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Buttons</a:t>
            </a:r>
          </a:p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Slider</a:t>
            </a:r>
          </a:p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Toggle</a:t>
            </a:r>
          </a:p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Menu</a:t>
            </a:r>
          </a:p>
        </p:txBody>
      </p:sp>
    </p:spTree>
    <p:extLst>
      <p:ext uri="{BB962C8B-B14F-4D97-AF65-F5344CB8AC3E}">
        <p14:creationId xmlns:p14="http://schemas.microsoft.com/office/powerpoint/2010/main" val="14248584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>
            <a:normAutofit/>
          </a:bodyPr>
          <a:lstStyle/>
          <a:p>
            <a:r>
              <a:rPr lang="en-US" dirty="0"/>
              <a:t>Controllers – OpenCV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00301"/>
            <a:ext cx="9143999" cy="1163637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7473D529-48AE-8A41-93C5-86EE08743F3B}"/>
              </a:ext>
            </a:extLst>
          </p:cNvPr>
          <p:cNvSpPr txBox="1">
            <a:spLocks/>
          </p:cNvSpPr>
          <p:nvPr/>
        </p:nvSpPr>
        <p:spPr>
          <a:xfrm>
            <a:off x="1523999" y="3430575"/>
            <a:ext cx="9143999" cy="342742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Subtitle 6">
            <a:extLst>
              <a:ext uri="{FF2B5EF4-FFF2-40B4-BE49-F238E27FC236}">
                <a16:creationId xmlns:a16="http://schemas.microsoft.com/office/drawing/2014/main" id="{AF6290E8-3358-9A46-A5FA-55AF8CA6C020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Hand Recognition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6">
            <a:extLst>
              <a:ext uri="{FF2B5EF4-FFF2-40B4-BE49-F238E27FC236}">
                <a16:creationId xmlns:a16="http://schemas.microsoft.com/office/drawing/2014/main" id="{64731C66-CE40-9840-85E2-39D30E2ED247}"/>
              </a:ext>
            </a:extLst>
          </p:cNvPr>
          <p:cNvSpPr txBox="1">
            <a:spLocks/>
          </p:cNvSpPr>
          <p:nvPr/>
        </p:nvSpPr>
        <p:spPr>
          <a:xfrm>
            <a:off x="1523996" y="3432366"/>
            <a:ext cx="9143999" cy="342742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Index fingertip extraction</a:t>
            </a:r>
          </a:p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Conversion to 2D point</a:t>
            </a:r>
          </a:p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Bounding boxes around GUI elements</a:t>
            </a:r>
          </a:p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AABB 2D collision detection</a:t>
            </a:r>
          </a:p>
        </p:txBody>
      </p:sp>
    </p:spTree>
    <p:extLst>
      <p:ext uri="{BB962C8B-B14F-4D97-AF65-F5344CB8AC3E}">
        <p14:creationId xmlns:p14="http://schemas.microsoft.com/office/powerpoint/2010/main" val="803743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992EECC0-9F9F-4DB6-BCBC-DE40E8C1D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-1" y="0"/>
            <a:ext cx="1055846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B6365-4A11-4846-8378-1CFC5AFF2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343400" cy="2133599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4088957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Data Analysis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00301"/>
            <a:ext cx="9143999" cy="1163637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7473D529-48AE-8A41-93C5-86EE08743F3B}"/>
              </a:ext>
            </a:extLst>
          </p:cNvPr>
          <p:cNvSpPr txBox="1">
            <a:spLocks/>
          </p:cNvSpPr>
          <p:nvPr/>
        </p:nvSpPr>
        <p:spPr>
          <a:xfrm>
            <a:off x="1523999" y="3430575"/>
            <a:ext cx="9143999" cy="342742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Search correlations in the </a:t>
            </a:r>
            <a:r>
              <a:rPr lang="en-US" dirty="0" err="1"/>
              <a:t>datalogs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Found and graphed correlations</a:t>
            </a:r>
          </a:p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High correspondence in acceleration data</a:t>
            </a:r>
          </a:p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Identification of non-linear trigonometric identities</a:t>
            </a:r>
          </a:p>
        </p:txBody>
      </p:sp>
      <p:sp>
        <p:nvSpPr>
          <p:cNvPr id="11" name="Subtitle 6">
            <a:extLst>
              <a:ext uri="{FF2B5EF4-FFF2-40B4-BE49-F238E27FC236}">
                <a16:creationId xmlns:a16="http://schemas.microsoft.com/office/drawing/2014/main" id="{AF6290E8-3358-9A46-A5FA-55AF8CA6C020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Overview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72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Data Analysis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00301"/>
            <a:ext cx="9143999" cy="1163637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7473D529-48AE-8A41-93C5-86EE08743F3B}"/>
              </a:ext>
            </a:extLst>
          </p:cNvPr>
          <p:cNvSpPr txBox="1">
            <a:spLocks/>
          </p:cNvSpPr>
          <p:nvPr/>
        </p:nvSpPr>
        <p:spPr>
          <a:xfrm>
            <a:off x="1523999" y="3430575"/>
            <a:ext cx="9143999" cy="342742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DISCUSS HOW DATA WAS CLEANED</a:t>
            </a:r>
          </a:p>
        </p:txBody>
      </p:sp>
      <p:sp>
        <p:nvSpPr>
          <p:cNvPr id="11" name="Subtitle 6">
            <a:extLst>
              <a:ext uri="{FF2B5EF4-FFF2-40B4-BE49-F238E27FC236}">
                <a16:creationId xmlns:a16="http://schemas.microsoft.com/office/drawing/2014/main" id="{AF6290E8-3358-9A46-A5FA-55AF8CA6C020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Cleanup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7388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Data Analysis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00301"/>
            <a:ext cx="9143999" cy="1163637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7473D529-48AE-8A41-93C5-86EE08743F3B}"/>
              </a:ext>
            </a:extLst>
          </p:cNvPr>
          <p:cNvSpPr txBox="1">
            <a:spLocks/>
          </p:cNvSpPr>
          <p:nvPr/>
        </p:nvSpPr>
        <p:spPr>
          <a:xfrm>
            <a:off x="1523999" y="3430575"/>
            <a:ext cx="9143999" cy="342742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DISCUSS HOW DATA WAS PROCESSED</a:t>
            </a:r>
          </a:p>
        </p:txBody>
      </p:sp>
      <p:sp>
        <p:nvSpPr>
          <p:cNvPr id="11" name="Subtitle 6">
            <a:extLst>
              <a:ext uri="{FF2B5EF4-FFF2-40B4-BE49-F238E27FC236}">
                <a16:creationId xmlns:a16="http://schemas.microsoft.com/office/drawing/2014/main" id="{AF6290E8-3358-9A46-A5FA-55AF8CA6C020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Processing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5474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Data Analysis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00301"/>
            <a:ext cx="9143999" cy="1163637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7473D529-48AE-8A41-93C5-86EE08743F3B}"/>
              </a:ext>
            </a:extLst>
          </p:cNvPr>
          <p:cNvSpPr txBox="1">
            <a:spLocks/>
          </p:cNvSpPr>
          <p:nvPr/>
        </p:nvSpPr>
        <p:spPr>
          <a:xfrm>
            <a:off x="1523999" y="3430575"/>
            <a:ext cx="9143999" cy="342742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DISCUSS HOW DATA WAS VISUALIZED</a:t>
            </a:r>
          </a:p>
        </p:txBody>
      </p:sp>
      <p:sp>
        <p:nvSpPr>
          <p:cNvPr id="11" name="Subtitle 6">
            <a:extLst>
              <a:ext uri="{FF2B5EF4-FFF2-40B4-BE49-F238E27FC236}">
                <a16:creationId xmlns:a16="http://schemas.microsoft.com/office/drawing/2014/main" id="{AF6290E8-3358-9A46-A5FA-55AF8CA6C020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Visualization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582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992EECC0-9F9F-4DB6-BCBC-DE40E8C1D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-1" y="0"/>
            <a:ext cx="1055846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B6365-4A11-4846-8378-1CFC5AFF2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343400" cy="2133599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6378839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Data Analysis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00301"/>
            <a:ext cx="9143999" cy="1163637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7473D529-48AE-8A41-93C5-86EE08743F3B}"/>
              </a:ext>
            </a:extLst>
          </p:cNvPr>
          <p:cNvSpPr txBox="1">
            <a:spLocks/>
          </p:cNvSpPr>
          <p:nvPr/>
        </p:nvSpPr>
        <p:spPr>
          <a:xfrm>
            <a:off x="1523999" y="3430575"/>
            <a:ext cx="9143999" cy="342742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dirty="0"/>
              <a:t>DISCUSS CONCLUSIONS FROM DATA ANALYSIS</a:t>
            </a:r>
          </a:p>
        </p:txBody>
      </p:sp>
      <p:sp>
        <p:nvSpPr>
          <p:cNvPr id="11" name="Subtitle 6">
            <a:extLst>
              <a:ext uri="{FF2B5EF4-FFF2-40B4-BE49-F238E27FC236}">
                <a16:creationId xmlns:a16="http://schemas.microsoft.com/office/drawing/2014/main" id="{AF6290E8-3358-9A46-A5FA-55AF8CA6C020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Observations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4930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992EECC0-9F9F-4DB6-BCBC-DE40E8C1D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-1" y="0"/>
            <a:ext cx="1055846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B6365-4A11-4846-8378-1CFC5AFF2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343400" cy="2133599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17924067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Resources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429000"/>
            <a:ext cx="9143998" cy="3428999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AsyncIO</a:t>
            </a:r>
            <a:r>
              <a:rPr lang="en-US" dirty="0"/>
              <a:t> – Asynchronous concurrent code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Threading – Thread-based parallelism</a:t>
            </a:r>
          </a:p>
          <a:p>
            <a:pPr algn="l">
              <a:lnSpc>
                <a:spcPct val="200000"/>
              </a:lnSpc>
            </a:pPr>
            <a:endParaRPr lang="en-US" dirty="0"/>
          </a:p>
        </p:txBody>
      </p:sp>
      <p:sp>
        <p:nvSpPr>
          <p:cNvPr id="9" name="Subtitle 6">
            <a:extLst>
              <a:ext uri="{FF2B5EF4-FFF2-40B4-BE49-F238E27FC236}">
                <a16:creationId xmlns:a16="http://schemas.microsoft.com/office/drawing/2014/main" id="{37DA6464-461B-8142-823D-BC6E3D256138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Python Libraries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510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Resources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429001"/>
            <a:ext cx="4572001" cy="3429000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Bleak – BLE cross-platform connectivity</a:t>
            </a:r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MediaPipe</a:t>
            </a:r>
            <a:r>
              <a:rPr lang="en-US" dirty="0"/>
              <a:t> </a:t>
            </a:r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Numpy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OpenCV</a:t>
            </a: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3331D6DC-E688-BF4B-BB34-1B60C953C7A9}"/>
              </a:ext>
            </a:extLst>
          </p:cNvPr>
          <p:cNvSpPr txBox="1">
            <a:spLocks/>
          </p:cNvSpPr>
          <p:nvPr/>
        </p:nvSpPr>
        <p:spPr>
          <a:xfrm>
            <a:off x="6838950" y="3429000"/>
            <a:ext cx="4572000" cy="3429000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Pandas </a:t>
            </a:r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Pyo</a:t>
            </a:r>
            <a:r>
              <a:rPr lang="en-US" dirty="0"/>
              <a:t> – Audio DSP</a:t>
            </a:r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Shapely – Analysis of planar geometric objects</a:t>
            </a:r>
          </a:p>
        </p:txBody>
      </p:sp>
      <p:sp>
        <p:nvSpPr>
          <p:cNvPr id="9" name="Subtitle 6">
            <a:extLst>
              <a:ext uri="{FF2B5EF4-FFF2-40B4-BE49-F238E27FC236}">
                <a16:creationId xmlns:a16="http://schemas.microsoft.com/office/drawing/2014/main" id="{37DA6464-461B-8142-823D-BC6E3D256138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Third-Party Libraries – Synth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68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Resources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429001"/>
            <a:ext cx="4572001" cy="3429000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MatPlotLib</a:t>
            </a: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Numpy</a:t>
            </a:r>
            <a:endParaRPr lang="en-US" dirty="0"/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3331D6DC-E688-BF4B-BB34-1B60C953C7A9}"/>
              </a:ext>
            </a:extLst>
          </p:cNvPr>
          <p:cNvSpPr txBox="1">
            <a:spLocks/>
          </p:cNvSpPr>
          <p:nvPr/>
        </p:nvSpPr>
        <p:spPr>
          <a:xfrm>
            <a:off x="6838950" y="3429000"/>
            <a:ext cx="4572000" cy="3429000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Pandas </a:t>
            </a:r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Sci-Kit Learn – Machine learning and correlations</a:t>
            </a:r>
          </a:p>
          <a:p>
            <a:pPr marL="342900" indent="-342900" algn="l">
              <a:lnSpc>
                <a:spcPct val="10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dirty="0"/>
              <a:t>TensorFlow and </a:t>
            </a:r>
            <a:r>
              <a:rPr lang="en-US" dirty="0" err="1"/>
              <a:t>Keras</a:t>
            </a:r>
            <a:endParaRPr lang="en-US" dirty="0"/>
          </a:p>
        </p:txBody>
      </p:sp>
      <p:sp>
        <p:nvSpPr>
          <p:cNvPr id="9" name="Subtitle 6">
            <a:extLst>
              <a:ext uri="{FF2B5EF4-FFF2-40B4-BE49-F238E27FC236}">
                <a16:creationId xmlns:a16="http://schemas.microsoft.com/office/drawing/2014/main" id="{37DA6464-461B-8142-823D-BC6E3D256138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Third-Party Libraries –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786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992EECC0-9F9F-4DB6-BCBC-DE40E8C1D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-1" y="0"/>
            <a:ext cx="1055846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B6365-4A11-4846-8378-1CFC5AFF2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343400" cy="2133599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584853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Conclusions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914526"/>
            <a:ext cx="9143998" cy="4943474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Conclusion 1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Conclusion 2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Conclusion 3</a:t>
            </a:r>
          </a:p>
          <a:p>
            <a:pPr algn="l">
              <a:lnSpc>
                <a:spcPct val="2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579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Conclusions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429000"/>
            <a:ext cx="9143998" cy="3428999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Polyphony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Euler angles based musical gestures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Sustain mode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Multi-sensor operation</a:t>
            </a:r>
          </a:p>
          <a:p>
            <a:pPr algn="l">
              <a:lnSpc>
                <a:spcPct val="200000"/>
              </a:lnSpc>
            </a:pPr>
            <a:endParaRPr lang="en-US" dirty="0"/>
          </a:p>
        </p:txBody>
      </p:sp>
      <p:sp>
        <p:nvSpPr>
          <p:cNvPr id="9" name="Subtitle 6">
            <a:extLst>
              <a:ext uri="{FF2B5EF4-FFF2-40B4-BE49-F238E27FC236}">
                <a16:creationId xmlns:a16="http://schemas.microsoft.com/office/drawing/2014/main" id="{37DA6464-461B-8142-823D-BC6E3D256138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Future –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999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Conclusions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429000"/>
            <a:ext cx="9143998" cy="3428999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Improve OpenCV execution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Decouple async queues for real-time improvements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Cross-platform GPU acceleration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Port to multi-thread compatible language</a:t>
            </a:r>
          </a:p>
          <a:p>
            <a:pPr algn="l">
              <a:lnSpc>
                <a:spcPct val="200000"/>
              </a:lnSpc>
            </a:pPr>
            <a:endParaRPr lang="en-US" dirty="0"/>
          </a:p>
        </p:txBody>
      </p:sp>
      <p:sp>
        <p:nvSpPr>
          <p:cNvPr id="9" name="Subtitle 6">
            <a:extLst>
              <a:ext uri="{FF2B5EF4-FFF2-40B4-BE49-F238E27FC236}">
                <a16:creationId xmlns:a16="http://schemas.microsoft.com/office/drawing/2014/main" id="{37DA6464-461B-8142-823D-BC6E3D256138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Future – Optimization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090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Conclusions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429000"/>
            <a:ext cx="9143998" cy="3428999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Video synthesizer engine</a:t>
            </a:r>
          </a:p>
          <a:p>
            <a:pPr algn="l">
              <a:lnSpc>
                <a:spcPct val="200000"/>
              </a:lnSpc>
            </a:pPr>
            <a:endParaRPr lang="en-US" dirty="0"/>
          </a:p>
        </p:txBody>
      </p:sp>
      <p:sp>
        <p:nvSpPr>
          <p:cNvPr id="9" name="Subtitle 6">
            <a:extLst>
              <a:ext uri="{FF2B5EF4-FFF2-40B4-BE49-F238E27FC236}">
                <a16:creationId xmlns:a16="http://schemas.microsoft.com/office/drawing/2014/main" id="{37DA6464-461B-8142-823D-BC6E3D256138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Next Prototype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23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Description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3999" cy="2592387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dirty="0"/>
              <a:t>First prototype in a series of accessible devices for creative expression</a:t>
            </a:r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dirty="0"/>
              <a:t>Audio engine controlled by a 9-DOF IMU and Computer Vision</a:t>
            </a:r>
          </a:p>
        </p:txBody>
      </p:sp>
      <p:sp>
        <p:nvSpPr>
          <p:cNvPr id="5" name="Subtitle 6">
            <a:extLst>
              <a:ext uri="{FF2B5EF4-FFF2-40B4-BE49-F238E27FC236}">
                <a16:creationId xmlns:a16="http://schemas.microsoft.com/office/drawing/2014/main" id="{C1860640-2233-7744-BF75-DF9A473E5F40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STCV-Synth</a:t>
            </a:r>
          </a:p>
        </p:txBody>
      </p:sp>
    </p:spTree>
    <p:extLst>
      <p:ext uri="{BB962C8B-B14F-4D97-AF65-F5344CB8AC3E}">
        <p14:creationId xmlns:p14="http://schemas.microsoft.com/office/powerpoint/2010/main" val="3709447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992EECC0-9F9F-4DB6-BCBC-DE40E8C1D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-1" y="0"/>
            <a:ext cx="1055846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B6365-4A11-4846-8378-1CFC5AFF2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2133599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545490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750888"/>
            <a:ext cx="9144000" cy="1163637"/>
          </a:xfrm>
        </p:spPr>
        <p:txBody>
          <a:bodyPr anchor="ctr"/>
          <a:lstStyle/>
          <a:p>
            <a:r>
              <a:rPr lang="en-US" dirty="0"/>
              <a:t>Description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5741F84-86DC-9A4D-A5DC-C30FBDE8D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429000"/>
            <a:ext cx="9143999" cy="2563812"/>
          </a:xfrm>
        </p:spPr>
        <p:txBody>
          <a:bodyPr wrap="square" anchor="t" anchorCtr="0">
            <a:normAutofit/>
          </a:bodyPr>
          <a:lstStyle/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dirty="0"/>
              <a:t>Create artistic outlets for people with disabilities</a:t>
            </a:r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r>
              <a:rPr lang="en-US" dirty="0"/>
              <a:t>Provide novel interactive approaches to interdisciplinary art performance and development</a:t>
            </a:r>
          </a:p>
        </p:txBody>
      </p:sp>
      <p:sp>
        <p:nvSpPr>
          <p:cNvPr id="5" name="Subtitle 6">
            <a:extLst>
              <a:ext uri="{FF2B5EF4-FFF2-40B4-BE49-F238E27FC236}">
                <a16:creationId xmlns:a16="http://schemas.microsoft.com/office/drawing/2014/main" id="{7E4BF633-16EE-CC43-83B4-6D1D4ADD6F49}"/>
              </a:ext>
            </a:extLst>
          </p:cNvPr>
          <p:cNvSpPr txBox="1">
            <a:spLocks/>
          </p:cNvSpPr>
          <p:nvPr/>
        </p:nvSpPr>
        <p:spPr>
          <a:xfrm>
            <a:off x="1523998" y="2334643"/>
            <a:ext cx="9143999" cy="116363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800"/>
              </a:spcAft>
            </a:pPr>
            <a:r>
              <a:rPr lang="en-US" sz="4400" dirty="0"/>
              <a:t>Purpose</a:t>
            </a:r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lnSpc>
                <a:spcPct val="100000"/>
              </a:lnSpc>
              <a:spcAft>
                <a:spcPts val="3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58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992EECC0-9F9F-4DB6-BCBC-DE40E8C1D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-1" y="0"/>
            <a:ext cx="1055846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B6365-4A11-4846-8378-1CFC5AFF2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2133599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944392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2">
            <a:extLst>
              <a:ext uri="{FF2B5EF4-FFF2-40B4-BE49-F238E27FC236}">
                <a16:creationId xmlns:a16="http://schemas.microsoft.com/office/drawing/2014/main" id="{992EECC0-9F9F-4DB6-BCBC-DE40E8C1DA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6" r="-1" b="-1"/>
          <a:stretch/>
        </p:blipFill>
        <p:spPr>
          <a:xfrm>
            <a:off x="-1" y="0"/>
            <a:ext cx="1055846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B6365-4A11-4846-8378-1CFC5AFF2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343400" cy="2133599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3918999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380767"/>
            <a:ext cx="9144000" cy="1163637"/>
          </a:xfrm>
        </p:spPr>
        <p:txBody>
          <a:bodyPr anchor="ctr">
            <a:normAutofit/>
          </a:bodyPr>
          <a:lstStyle/>
          <a:p>
            <a:r>
              <a:rPr lang="en-US" dirty="0"/>
              <a:t>Architecture</a:t>
            </a:r>
          </a:p>
        </p:txBody>
      </p:sp>
      <p:pic>
        <p:nvPicPr>
          <p:cNvPr id="6" name="Picture 5" descr="A close-up of a computer chip&#10;&#10;Description automatically generated with medium confidence">
            <a:extLst>
              <a:ext uri="{FF2B5EF4-FFF2-40B4-BE49-F238E27FC236}">
                <a16:creationId xmlns:a16="http://schemas.microsoft.com/office/drawing/2014/main" id="{A5798168-49D4-E54A-B3F8-ACEBB04E0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344" y="2266531"/>
            <a:ext cx="976312" cy="1482548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533307DE-4D3B-304B-9C4F-3DC9C438D392}"/>
              </a:ext>
            </a:extLst>
          </p:cNvPr>
          <p:cNvSpPr txBox="1">
            <a:spLocks/>
          </p:cNvSpPr>
          <p:nvPr/>
        </p:nvSpPr>
        <p:spPr>
          <a:xfrm>
            <a:off x="3444481" y="2124769"/>
            <a:ext cx="976312" cy="739774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BLE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513E0E3B-A016-7145-9C88-FA387326A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7580127"/>
            <a:ext cx="9144000" cy="16557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4" name="Picture 13" descr="A picture containing black, electronics, white, projector&#10;&#10;Description automatically generated">
            <a:extLst>
              <a:ext uri="{FF2B5EF4-FFF2-40B4-BE49-F238E27FC236}">
                <a16:creationId xmlns:a16="http://schemas.microsoft.com/office/drawing/2014/main" id="{D864705F-186D-FC43-A854-D4EAC483D3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999" y="4639047"/>
            <a:ext cx="1397003" cy="139700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9C3A4E1-3707-A04C-9518-CD51B400DE58}"/>
              </a:ext>
            </a:extLst>
          </p:cNvPr>
          <p:cNvSpPr/>
          <p:nvPr/>
        </p:nvSpPr>
        <p:spPr>
          <a:xfrm>
            <a:off x="1523999" y="2083947"/>
            <a:ext cx="1428750" cy="1787966"/>
          </a:xfrm>
          <a:prstGeom prst="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85926E-0EFD-B849-A470-FBEAE2D8F330}"/>
              </a:ext>
            </a:extLst>
          </p:cNvPr>
          <p:cNvSpPr/>
          <p:nvPr/>
        </p:nvSpPr>
        <p:spPr>
          <a:xfrm>
            <a:off x="1305719" y="4443565"/>
            <a:ext cx="1833561" cy="1787966"/>
          </a:xfrm>
          <a:prstGeom prst="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computer with a keyboard&#10;&#10;Description automatically generated with low confidence">
            <a:extLst>
              <a:ext uri="{FF2B5EF4-FFF2-40B4-BE49-F238E27FC236}">
                <a16:creationId xmlns:a16="http://schemas.microsoft.com/office/drawing/2014/main" id="{15FD3D39-3A7A-D943-A534-1D97C388A0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8764" y="3191377"/>
            <a:ext cx="1888676" cy="1754965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5863586-4341-CB42-BBAD-B5508D958BAF}"/>
              </a:ext>
            </a:extLst>
          </p:cNvPr>
          <p:cNvSpPr/>
          <p:nvPr/>
        </p:nvSpPr>
        <p:spPr>
          <a:xfrm>
            <a:off x="5148789" y="3079076"/>
            <a:ext cx="2248627" cy="2019649"/>
          </a:xfrm>
          <a:prstGeom prst="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458A7C3-3A5E-C54E-A9E8-60E2BD8FB2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6436" y="3134786"/>
            <a:ext cx="1867640" cy="186428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82E6F28-DD6D-0241-A4BC-F4A8CD251B80}"/>
              </a:ext>
            </a:extLst>
          </p:cNvPr>
          <p:cNvSpPr/>
          <p:nvPr/>
        </p:nvSpPr>
        <p:spPr>
          <a:xfrm>
            <a:off x="8834624" y="2964555"/>
            <a:ext cx="2248627" cy="2213920"/>
          </a:xfrm>
          <a:prstGeom prst="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028DA262-E3F5-0B4A-8152-B3C937166908}"/>
              </a:ext>
            </a:extLst>
          </p:cNvPr>
          <p:cNvCxnSpPr>
            <a:cxnSpLocks/>
          </p:cNvCxnSpPr>
          <p:nvPr/>
        </p:nvCxnSpPr>
        <p:spPr>
          <a:xfrm>
            <a:off x="3132724" y="2864543"/>
            <a:ext cx="1816890" cy="580365"/>
          </a:xfrm>
          <a:prstGeom prst="bentConnector3">
            <a:avLst>
              <a:gd name="adj1" fmla="val 74377"/>
            </a:avLst>
          </a:prstGeom>
          <a:ln w="508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AD90C7BF-D3FF-E94A-BCD0-C0257A1381DE}"/>
              </a:ext>
            </a:extLst>
          </p:cNvPr>
          <p:cNvCxnSpPr>
            <a:cxnSpLocks/>
          </p:cNvCxnSpPr>
          <p:nvPr/>
        </p:nvCxnSpPr>
        <p:spPr>
          <a:xfrm flipV="1">
            <a:off x="3319255" y="4509071"/>
            <a:ext cx="1630359" cy="828477"/>
          </a:xfrm>
          <a:prstGeom prst="bentConnector3">
            <a:avLst>
              <a:gd name="adj1" fmla="val 50000"/>
            </a:avLst>
          </a:prstGeom>
          <a:ln w="508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D3EBF92-809A-8345-86DF-DD89F6AEBB27}"/>
              </a:ext>
            </a:extLst>
          </p:cNvPr>
          <p:cNvCxnSpPr>
            <a:cxnSpLocks/>
          </p:cNvCxnSpPr>
          <p:nvPr/>
        </p:nvCxnSpPr>
        <p:spPr>
          <a:xfrm>
            <a:off x="7554117" y="4065080"/>
            <a:ext cx="1118396" cy="0"/>
          </a:xfrm>
          <a:prstGeom prst="straightConnector1">
            <a:avLst/>
          </a:prstGeom>
          <a:ln w="50800" cap="flat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2172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350EEE8B-8C21-E649-ACA7-0FF008F8DC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0886" r="-1" b="-1"/>
          <a:stretch/>
        </p:blipFill>
        <p:spPr>
          <a:xfrm>
            <a:off x="0" y="10"/>
            <a:ext cx="10558463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548B5-BBA4-334D-BB3C-870DACE70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380767"/>
            <a:ext cx="9144000" cy="1163637"/>
          </a:xfrm>
        </p:spPr>
        <p:txBody>
          <a:bodyPr anchor="ctr">
            <a:normAutofit/>
          </a:bodyPr>
          <a:lstStyle/>
          <a:p>
            <a:r>
              <a:rPr lang="en-US" dirty="0"/>
              <a:t>Architecture</a:t>
            </a:r>
          </a:p>
        </p:txBody>
      </p:sp>
      <p:pic>
        <p:nvPicPr>
          <p:cNvPr id="6" name="Picture 5" descr="A close-up of a computer chip&#10;&#10;Description automatically generated with medium confidence">
            <a:extLst>
              <a:ext uri="{FF2B5EF4-FFF2-40B4-BE49-F238E27FC236}">
                <a16:creationId xmlns:a16="http://schemas.microsoft.com/office/drawing/2014/main" id="{A5798168-49D4-E54A-B3F8-ACEBB04E0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344" y="2266531"/>
            <a:ext cx="976312" cy="1482548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533307DE-4D3B-304B-9C4F-3DC9C438D392}"/>
              </a:ext>
            </a:extLst>
          </p:cNvPr>
          <p:cNvSpPr txBox="1">
            <a:spLocks/>
          </p:cNvSpPr>
          <p:nvPr/>
        </p:nvSpPr>
        <p:spPr>
          <a:xfrm>
            <a:off x="3444481" y="2124769"/>
            <a:ext cx="976312" cy="739774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BLE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513E0E3B-A016-7145-9C88-FA387326AA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7580127"/>
            <a:ext cx="9144000" cy="16557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4" name="Picture 13" descr="A picture containing black, electronics, white, projector&#10;&#10;Description automatically generated">
            <a:extLst>
              <a:ext uri="{FF2B5EF4-FFF2-40B4-BE49-F238E27FC236}">
                <a16:creationId xmlns:a16="http://schemas.microsoft.com/office/drawing/2014/main" id="{D864705F-186D-FC43-A854-D4EAC483D3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999" y="4639047"/>
            <a:ext cx="1397003" cy="1397003"/>
          </a:xfrm>
          <a:prstGeom prst="rect">
            <a:avLst/>
          </a:prstGeom>
        </p:spPr>
      </p:pic>
      <p:sp>
        <p:nvSpPr>
          <p:cNvPr id="15" name="Subtitle 2">
            <a:extLst>
              <a:ext uri="{FF2B5EF4-FFF2-40B4-BE49-F238E27FC236}">
                <a16:creationId xmlns:a16="http://schemas.microsoft.com/office/drawing/2014/main" id="{1603D4C0-2C43-BB4A-AC35-195B18AC36FE}"/>
              </a:ext>
            </a:extLst>
          </p:cNvPr>
          <p:cNvSpPr txBox="1">
            <a:spLocks/>
          </p:cNvSpPr>
          <p:nvPr/>
        </p:nvSpPr>
        <p:spPr>
          <a:xfrm>
            <a:off x="3444482" y="4509070"/>
            <a:ext cx="976312" cy="739774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USB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92C2C8-B0E8-C841-86E1-ABFE79B55DE9}"/>
              </a:ext>
            </a:extLst>
          </p:cNvPr>
          <p:cNvSpPr txBox="1">
            <a:spLocks/>
          </p:cNvSpPr>
          <p:nvPr/>
        </p:nvSpPr>
        <p:spPr>
          <a:xfrm>
            <a:off x="3366132" y="5340239"/>
            <a:ext cx="1276349" cy="739774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Ribbon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C3A4E1-3707-A04C-9518-CD51B400DE58}"/>
              </a:ext>
            </a:extLst>
          </p:cNvPr>
          <p:cNvSpPr/>
          <p:nvPr/>
        </p:nvSpPr>
        <p:spPr>
          <a:xfrm>
            <a:off x="1523999" y="2083947"/>
            <a:ext cx="1428750" cy="1787966"/>
          </a:xfrm>
          <a:prstGeom prst="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85926E-0EFD-B849-A470-FBEAE2D8F330}"/>
              </a:ext>
            </a:extLst>
          </p:cNvPr>
          <p:cNvSpPr/>
          <p:nvPr/>
        </p:nvSpPr>
        <p:spPr>
          <a:xfrm>
            <a:off x="1305719" y="4443565"/>
            <a:ext cx="1833561" cy="1787966"/>
          </a:xfrm>
          <a:prstGeom prst="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close-up of a computer&#10;&#10;Description automatically generated with low confidence">
            <a:extLst>
              <a:ext uri="{FF2B5EF4-FFF2-40B4-BE49-F238E27FC236}">
                <a16:creationId xmlns:a16="http://schemas.microsoft.com/office/drawing/2014/main" id="{D2AC580C-F09A-CC40-A16C-B0EA2F9A36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069917">
            <a:off x="5143245" y="3088420"/>
            <a:ext cx="2184802" cy="178182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3E35476-F38D-894E-9A59-EC8229960D86}"/>
              </a:ext>
            </a:extLst>
          </p:cNvPr>
          <p:cNvSpPr/>
          <p:nvPr/>
        </p:nvSpPr>
        <p:spPr>
          <a:xfrm>
            <a:off x="5086753" y="3007805"/>
            <a:ext cx="2248627" cy="2019649"/>
          </a:xfrm>
          <a:prstGeom prst="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A picture containing text, display, electronics, monitor&#10;&#10;Description automatically generated">
            <a:extLst>
              <a:ext uri="{FF2B5EF4-FFF2-40B4-BE49-F238E27FC236}">
                <a16:creationId xmlns:a16="http://schemas.microsoft.com/office/drawing/2014/main" id="{9328F6C7-0CE4-AF40-8925-0919180244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1876" y="4488853"/>
            <a:ext cx="1875153" cy="1875153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BACB932-F623-0443-B6E0-568777754BA8}"/>
              </a:ext>
            </a:extLst>
          </p:cNvPr>
          <p:cNvSpPr/>
          <p:nvPr/>
        </p:nvSpPr>
        <p:spPr>
          <a:xfrm>
            <a:off x="8762326" y="4309291"/>
            <a:ext cx="2554252" cy="2153924"/>
          </a:xfrm>
          <a:prstGeom prst="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458A7C3-3A5E-C54E-A9E8-60E2BD8FB2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9389" y="1932402"/>
            <a:ext cx="1867640" cy="186428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82E6F28-DD6D-0241-A4BC-F4A8CD251B80}"/>
              </a:ext>
            </a:extLst>
          </p:cNvPr>
          <p:cNvSpPr/>
          <p:nvPr/>
        </p:nvSpPr>
        <p:spPr>
          <a:xfrm>
            <a:off x="8927577" y="1762171"/>
            <a:ext cx="2248627" cy="2213920"/>
          </a:xfrm>
          <a:prstGeom prst="rect">
            <a:avLst/>
          </a:prstGeom>
          <a:noFill/>
          <a:ln w="508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367C25E9-D4EB-A94E-999E-BE4949D2BDD1}"/>
              </a:ext>
            </a:extLst>
          </p:cNvPr>
          <p:cNvCxnSpPr>
            <a:cxnSpLocks/>
          </p:cNvCxnSpPr>
          <p:nvPr/>
        </p:nvCxnSpPr>
        <p:spPr>
          <a:xfrm>
            <a:off x="3132724" y="2864543"/>
            <a:ext cx="1816890" cy="580365"/>
          </a:xfrm>
          <a:prstGeom prst="bentConnector3">
            <a:avLst>
              <a:gd name="adj1" fmla="val 74377"/>
            </a:avLst>
          </a:prstGeom>
          <a:ln w="508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3246F6AF-9EFA-C444-BE69-A5A57100600C}"/>
              </a:ext>
            </a:extLst>
          </p:cNvPr>
          <p:cNvCxnSpPr>
            <a:cxnSpLocks/>
          </p:cNvCxnSpPr>
          <p:nvPr/>
        </p:nvCxnSpPr>
        <p:spPr>
          <a:xfrm flipV="1">
            <a:off x="3260552" y="4509070"/>
            <a:ext cx="1697649" cy="792956"/>
          </a:xfrm>
          <a:prstGeom prst="bentConnector3">
            <a:avLst>
              <a:gd name="adj1" fmla="val 69357"/>
            </a:avLst>
          </a:prstGeom>
          <a:ln w="508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18A2980B-220D-6443-A1DB-81E9D9346192}"/>
              </a:ext>
            </a:extLst>
          </p:cNvPr>
          <p:cNvCxnSpPr>
            <a:cxnSpLocks/>
          </p:cNvCxnSpPr>
          <p:nvPr/>
        </p:nvCxnSpPr>
        <p:spPr>
          <a:xfrm flipV="1">
            <a:off x="7513091" y="2931214"/>
            <a:ext cx="1249235" cy="668012"/>
          </a:xfrm>
          <a:prstGeom prst="bentConnector3">
            <a:avLst>
              <a:gd name="adj1" fmla="val 41994"/>
            </a:avLst>
          </a:prstGeom>
          <a:ln w="508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83709571-A3CF-3B46-96BA-8ED0B1E059AB}"/>
              </a:ext>
            </a:extLst>
          </p:cNvPr>
          <p:cNvCxnSpPr>
            <a:cxnSpLocks/>
          </p:cNvCxnSpPr>
          <p:nvPr/>
        </p:nvCxnSpPr>
        <p:spPr>
          <a:xfrm>
            <a:off x="7521678" y="4298532"/>
            <a:ext cx="1018961" cy="950312"/>
          </a:xfrm>
          <a:prstGeom prst="bentConnector3">
            <a:avLst>
              <a:gd name="adj1" fmla="val 50000"/>
            </a:avLst>
          </a:prstGeom>
          <a:ln w="508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Subtitle 2">
            <a:extLst>
              <a:ext uri="{FF2B5EF4-FFF2-40B4-BE49-F238E27FC236}">
                <a16:creationId xmlns:a16="http://schemas.microsoft.com/office/drawing/2014/main" id="{46468BA9-5721-AD4F-8DE0-1CBFBB0DF236}"/>
              </a:ext>
            </a:extLst>
          </p:cNvPr>
          <p:cNvSpPr txBox="1">
            <a:spLocks/>
          </p:cNvSpPr>
          <p:nvPr/>
        </p:nvSpPr>
        <p:spPr>
          <a:xfrm>
            <a:off x="7419284" y="5462145"/>
            <a:ext cx="1264026" cy="739774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venir Book" panose="0200050302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HDMI</a:t>
            </a:r>
          </a:p>
        </p:txBody>
      </p:sp>
    </p:spTree>
    <p:extLst>
      <p:ext uri="{BB962C8B-B14F-4D97-AF65-F5344CB8AC3E}">
        <p14:creationId xmlns:p14="http://schemas.microsoft.com/office/powerpoint/2010/main" val="3554304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</TotalTime>
  <Words>590</Words>
  <Application>Microsoft Macintosh PowerPoint</Application>
  <PresentationFormat>Widescreen</PresentationFormat>
  <Paragraphs>192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Avenir Book</vt:lpstr>
      <vt:lpstr>Calibri</vt:lpstr>
      <vt:lpstr>Cambria Math</vt:lpstr>
      <vt:lpstr>Office Theme</vt:lpstr>
      <vt:lpstr>STCV-Synth</vt:lpstr>
      <vt:lpstr>Agenda</vt:lpstr>
      <vt:lpstr>Description</vt:lpstr>
      <vt:lpstr>Description</vt:lpstr>
      <vt:lpstr>Description</vt:lpstr>
      <vt:lpstr>Demo</vt:lpstr>
      <vt:lpstr>Architecture</vt:lpstr>
      <vt:lpstr>Architecture</vt:lpstr>
      <vt:lpstr>Architecture</vt:lpstr>
      <vt:lpstr>Architecture</vt:lpstr>
      <vt:lpstr>Engine</vt:lpstr>
      <vt:lpstr>Engine</vt:lpstr>
      <vt:lpstr>Engine</vt:lpstr>
      <vt:lpstr>Engine</vt:lpstr>
      <vt:lpstr>Engine</vt:lpstr>
      <vt:lpstr>Controllers</vt:lpstr>
      <vt:lpstr>Controllers – SensorTile</vt:lpstr>
      <vt:lpstr>Controllers – SensorTile</vt:lpstr>
      <vt:lpstr>Controllers – SensorTile</vt:lpstr>
      <vt:lpstr>Controllers – SensorTile</vt:lpstr>
      <vt:lpstr>Controllers – SensorTile</vt:lpstr>
      <vt:lpstr>Controllers – OpenCV</vt:lpstr>
      <vt:lpstr>Controllers – OpenCV</vt:lpstr>
      <vt:lpstr>Controllers – OpenCV</vt:lpstr>
      <vt:lpstr>Data Analysis</vt:lpstr>
      <vt:lpstr>Data Analysis</vt:lpstr>
      <vt:lpstr>Data Analysis</vt:lpstr>
      <vt:lpstr>Data Analysis</vt:lpstr>
      <vt:lpstr>Data Analysis</vt:lpstr>
      <vt:lpstr>Data Analysis</vt:lpstr>
      <vt:lpstr>Resources</vt:lpstr>
      <vt:lpstr>Resources</vt:lpstr>
      <vt:lpstr>Resources</vt:lpstr>
      <vt:lpstr>Resources</vt:lpstr>
      <vt:lpstr>Conclusions</vt:lpstr>
      <vt:lpstr>Conclusions</vt:lpstr>
      <vt:lpstr>Conclusions</vt:lpstr>
      <vt:lpstr>Conclusions</vt:lpstr>
      <vt:lpstr>Conclusions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STCV-Synth</dc:title>
  <dc:creator>David Cardona</dc:creator>
  <cp:lastModifiedBy>David Cardona</cp:lastModifiedBy>
  <cp:revision>188</cp:revision>
  <dcterms:created xsi:type="dcterms:W3CDTF">2021-12-14T01:30:51Z</dcterms:created>
  <dcterms:modified xsi:type="dcterms:W3CDTF">2021-12-14T07:22:51Z</dcterms:modified>
</cp:coreProperties>
</file>

<file path=docProps/thumbnail.jpeg>
</file>